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2"/>
  </p:sldMasterIdLst>
  <p:notesMasterIdLst>
    <p:notesMasterId r:id="rId18"/>
  </p:notesMasterIdLst>
  <p:handoutMasterIdLst>
    <p:handoutMasterId r:id="rId19"/>
  </p:handoutMasterIdLst>
  <p:sldIdLst>
    <p:sldId id="342" r:id="rId3"/>
    <p:sldId id="354" r:id="rId4"/>
    <p:sldId id="356" r:id="rId5"/>
    <p:sldId id="357" r:id="rId6"/>
    <p:sldId id="363" r:id="rId7"/>
    <p:sldId id="364" r:id="rId8"/>
    <p:sldId id="365" r:id="rId9"/>
    <p:sldId id="361" r:id="rId10"/>
    <p:sldId id="360" r:id="rId11"/>
    <p:sldId id="355" r:id="rId12"/>
    <p:sldId id="366" r:id="rId13"/>
    <p:sldId id="367" r:id="rId14"/>
    <p:sldId id="353" r:id="rId15"/>
    <p:sldId id="400" r:id="rId16"/>
    <p:sldId id="405" r:id="rId1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2A1017D-6DBA-420F-93CE-A8027E8E4739}">
          <p14:sldIdLst>
            <p14:sldId id="342"/>
            <p14:sldId id="354"/>
            <p14:sldId id="356"/>
            <p14:sldId id="357"/>
            <p14:sldId id="363"/>
            <p14:sldId id="364"/>
            <p14:sldId id="365"/>
            <p14:sldId id="361"/>
            <p14:sldId id="360"/>
            <p14:sldId id="355"/>
            <p14:sldId id="366"/>
            <p14:sldId id="367"/>
            <p14:sldId id="353"/>
            <p14:sldId id="400"/>
            <p14:sldId id="4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EEFE"/>
    <a:srgbClr val="96EAFE"/>
    <a:srgbClr val="7C5989"/>
    <a:srgbClr val="000066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442" autoAdjust="0"/>
    <p:restoredTop sz="95427" autoAdjust="0"/>
  </p:normalViewPr>
  <p:slideViewPr>
    <p:cSldViewPr>
      <p:cViewPr>
        <p:scale>
          <a:sx n="66" d="100"/>
          <a:sy n="66" d="100"/>
        </p:scale>
        <p:origin x="1878" y="43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722A8-24DB-4C62-9C50-1A7D665A0ACD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3C1DA-78F3-4155-B782-B94BFBBE8F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49761"/>
      </p:ext>
    </p:extLst>
  </p:cSld>
  <p:clrMap bg1="lt1" tx1="dk1" bg2="lt2" tx2="dk2" accent1="accent1" accent2="accent2" accent3="accent3" accent4="accent4" accent5="accent5" accent6="accent6" hlink="hlink" folHlink="folHlink"/>
  <p:hf sldNum="0" dt="0"/>
</p:handoutMaster>
</file>

<file path=ppt/media/image1.gif>
</file>

<file path=ppt/media/image2.gif>
</file>

<file path=ppt/media/image3.png>
</file>

<file path=ppt/media/image4.png>
</file>

<file path=ppt/media/image5.JPG>
</file>

<file path=ppt/media/image6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ECC41-AB40-4044-9FC1-CC47A5A6ED32}" type="datetimeFigureOut">
              <a:rPr lang="en-US" smtClean="0"/>
              <a:pPr/>
              <a:t>5/18/2022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E57BD-46E0-4D0B-8236-08AC4EDCC3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36530"/>
      </p:ext>
    </p:extLst>
  </p:cSld>
  <p:clrMap bg1="lt1" tx1="dk1" bg2="lt2" tx2="dk2" accent1="accent1" accent2="accent2" accent3="accent3" accent4="accent4" accent5="accent5" accent6="accent6" hlink="hlink" folHlink="folHlink"/>
  <p:hf sldNum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14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594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31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5564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2021</a:t>
            </a:r>
            <a:r>
              <a:rPr lang="zh-TW" altLang="en-US" dirty="0"/>
              <a:t> 新增</a:t>
            </a:r>
            <a:r>
              <a:rPr lang="zh-TW" altLang="en-US" dirty="0">
                <a:solidFill>
                  <a:srgbClr val="FF0000"/>
                </a:solidFill>
              </a:rPr>
              <a:t>作業繳交流程</a:t>
            </a:r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99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732240" y="6308725"/>
            <a:ext cx="2133600" cy="365125"/>
          </a:xfrm>
        </p:spPr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/>
          <p:cNvGrpSpPr/>
          <p:nvPr/>
        </p:nvGrpSpPr>
        <p:grpSpPr>
          <a:xfrm>
            <a:off x="7668344" y="5877272"/>
            <a:ext cx="1391012" cy="926572"/>
            <a:chOff x="3563888" y="4221088"/>
            <a:chExt cx="1391012" cy="926572"/>
          </a:xfrm>
        </p:grpSpPr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563888" y="4221088"/>
              <a:ext cx="936104" cy="926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C:\Users\James\Downloads\GIF\清大LOGO(鳥).gif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4799" y="4511434"/>
              <a:ext cx="900101" cy="4488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727" y="0"/>
            <a:ext cx="9253727" cy="6858000"/>
          </a:xfrm>
          <a:prstGeom prst="rect">
            <a:avLst/>
          </a:prstGeom>
        </p:spPr>
      </p:pic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551828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mn178.github.io/online-tools/md5_checksum.html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rive.google.com/open?id=1dqijJXnGsyhVYeRvyAEyeQYmhrgS_9yj" TargetMode="External"/><Relationship Id="rId5" Type="http://schemas.openxmlformats.org/officeDocument/2006/relationships/hyperlink" Target="https://docs.google.com/spreadsheets/d/1lHwdCMKG7JH7-dYANgVzwsEaOzzqLv2jR0C4K3jAZl4/edit?usp=sharing" TargetMode="External"/><Relationship Id="rId4" Type="http://schemas.openxmlformats.org/officeDocument/2006/relationships/hyperlink" Target="https://docs.google.com/forms/d/e/1FAIpQLSeQOPHqJ-lvKzQAiH_j-eJKhNrPI7C4zvEk8pUTANWGRPQTPg/viewform?usp=pp_url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2001" y="2247564"/>
            <a:ext cx="7772400" cy="1470025"/>
          </a:xfrm>
        </p:spPr>
        <p:txBody>
          <a:bodyPr>
            <a:normAutofit fontScale="90000"/>
          </a:bodyPr>
          <a:lstStyle/>
          <a:p>
            <a:r>
              <a:rPr kumimoji="1" lang="en-US" altLang="zh-TW" sz="4800" dirty="0"/>
              <a:t>Assignment 02</a:t>
            </a:r>
            <a:br>
              <a:rPr kumimoji="1" lang="en-US" altLang="zh-TW" sz="4800"/>
            </a:br>
            <a:r>
              <a:rPr kumimoji="1" lang="en-US" altLang="zh-TW" sz="4800"/>
              <a:t>Web Mario</a:t>
            </a:r>
            <a:endParaRPr kumimoji="1" lang="zh-TW" altLang="en-US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4077072"/>
            <a:ext cx="6400800" cy="1752600"/>
          </a:xfrm>
        </p:spPr>
        <p:txBody>
          <a:bodyPr>
            <a:normAutofit/>
          </a:bodyPr>
          <a:lstStyle/>
          <a:p>
            <a:r>
              <a:rPr kumimoji="1" lang="en-US" altLang="zh-TW" sz="2800" b="1" dirty="0"/>
              <a:t>Hung-</a:t>
            </a:r>
            <a:r>
              <a:rPr kumimoji="1" lang="en-US" altLang="zh-TW" sz="2800" b="1" dirty="0" err="1"/>
              <a:t>Kuo</a:t>
            </a:r>
            <a:r>
              <a:rPr kumimoji="1" lang="en-US" altLang="zh-TW" sz="2800" b="1" dirty="0"/>
              <a:t> Chu</a:t>
            </a:r>
          </a:p>
          <a:p>
            <a:r>
              <a:rPr kumimoji="1" lang="en-US" altLang="zh-TW" sz="2800" dirty="0"/>
              <a:t>Department of Computer Science</a:t>
            </a:r>
          </a:p>
          <a:p>
            <a:r>
              <a:rPr kumimoji="1" lang="en-US" altLang="zh-TW" sz="2800" dirty="0"/>
              <a:t>National Tsing Hua University</a:t>
            </a:r>
          </a:p>
          <a:p>
            <a:endParaRPr kumimoji="1" lang="zh-TW" altLang="en-US" sz="28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4083132" y="6206642"/>
            <a:ext cx="97013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Stencil Std" pitchFamily="82" charset="0"/>
              </a:rPr>
              <a:t>CS2410</a:t>
            </a: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685800" y="476672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zh-TW" b="0" dirty="0">
                <a:solidFill>
                  <a:srgbClr val="00B050"/>
                </a:solidFill>
              </a:rPr>
              <a:t>Software Studio</a:t>
            </a:r>
            <a:br>
              <a:rPr lang="en-US" altLang="zh-TW" b="0" dirty="0">
                <a:solidFill>
                  <a:srgbClr val="00B050"/>
                </a:solidFill>
              </a:rPr>
            </a:br>
            <a:r>
              <a:rPr lang="zh-TW" altLang="en-US" b="0" dirty="0"/>
              <a:t> </a:t>
            </a:r>
            <a:r>
              <a:rPr lang="zh-TW" altLang="en-US" b="0" dirty="0"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軟體設計與實驗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114137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9920098"/>
              </p:ext>
            </p:extLst>
          </p:nvPr>
        </p:nvGraphicFramePr>
        <p:xfrm>
          <a:off x="395536" y="1401614"/>
          <a:ext cx="8358100" cy="43999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646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34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298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+mj-lt"/>
                          <a:ea typeface="標楷體" panose="03000509000000000000" pitchFamily="65" charset="-120"/>
                        </a:rPr>
                        <a:t>Item</a:t>
                      </a:r>
                      <a:endParaRPr lang="zh-TW" altLang="en-US" sz="2000" dirty="0">
                        <a:latin typeface="+mj-lt"/>
                        <a:ea typeface="標楷體" panose="03000509000000000000" pitchFamily="65" charset="-120"/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000" dirty="0">
                          <a:latin typeface="+mj-lt"/>
                          <a:ea typeface="標楷體" panose="03000509000000000000" pitchFamily="65" charset="-120"/>
                        </a:rPr>
                        <a:t>Score</a:t>
                      </a:r>
                      <a:endParaRPr lang="zh-TW" altLang="en-US" sz="2000" dirty="0">
                        <a:latin typeface="+mj-lt"/>
                        <a:ea typeface="標楷體" panose="03000509000000000000" pitchFamily="65" charset="-120"/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645">
                <a:tc>
                  <a:txBody>
                    <a:bodyPr/>
                    <a:lstStyle/>
                    <a:p>
                      <a:r>
                        <a:rPr lang="en-US" altLang="zh-TW" sz="1800" b="0" baseline="0" dirty="0">
                          <a:latin typeface="+mn-lt"/>
                          <a:ea typeface="+mn-ea"/>
                        </a:rPr>
                        <a:t>Membership Mechanism </a:t>
                      </a:r>
                      <a:endParaRPr lang="en-US" altLang="zh-TW" sz="18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980">
                <a:tc>
                  <a:txBody>
                    <a:bodyPr/>
                    <a:lstStyle/>
                    <a:p>
                      <a:r>
                        <a:rPr lang="en-US" altLang="zh-TW" sz="1800" b="0" baseline="0" dirty="0">
                          <a:latin typeface="+mn-lt"/>
                          <a:ea typeface="+mn-ea"/>
                        </a:rPr>
                        <a:t>Complete Game Process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400004"/>
                  </a:ext>
                </a:extLst>
              </a:tr>
              <a:tr h="539611">
                <a:tc>
                  <a:txBody>
                    <a:bodyPr/>
                    <a:lstStyle/>
                    <a:p>
                      <a:r>
                        <a:rPr lang="en-US" altLang="zh-TW" sz="1800" b="0" dirty="0">
                          <a:latin typeface="+mn-lt"/>
                          <a:ea typeface="+mn-ea"/>
                        </a:rPr>
                        <a:t>Basic Rules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45%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6372242"/>
                  </a:ext>
                </a:extLst>
              </a:tr>
              <a:tr h="5170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dirty="0">
                          <a:latin typeface="+mn-lt"/>
                          <a:ea typeface="+mn-ea"/>
                        </a:rPr>
                        <a:t>Animations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632546"/>
                  </a:ext>
                </a:extLst>
              </a:tr>
              <a:tr h="5372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dirty="0">
                          <a:latin typeface="+mn-lt"/>
                          <a:ea typeface="+mn-ea"/>
                        </a:rPr>
                        <a:t>Sound Effects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baseline="0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</a:t>
                      </a:r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5080252"/>
                  </a:ext>
                </a:extLst>
              </a:tr>
              <a:tr h="5372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800" b="0" dirty="0">
                          <a:latin typeface="+mn-lt"/>
                          <a:ea typeface="+mn-ea"/>
                        </a:rPr>
                        <a:t>UI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3599170"/>
                  </a:ext>
                </a:extLst>
              </a:tr>
              <a:tr h="402980">
                <a:tc>
                  <a:txBody>
                    <a:bodyPr/>
                    <a:lstStyle/>
                    <a:p>
                      <a:r>
                        <a:rPr lang="en-US" altLang="zh-TW" sz="1800" b="0" dirty="0">
                          <a:latin typeface="+mn-lt"/>
                          <a:ea typeface="+mn-ea"/>
                        </a:rPr>
                        <a:t>Appearance</a:t>
                      </a:r>
                      <a:r>
                        <a:rPr lang="en-US" altLang="zh-TW" sz="1800" b="0" baseline="0" dirty="0">
                          <a:latin typeface="+mn-lt"/>
                          <a:ea typeface="+mn-ea"/>
                        </a:rPr>
                        <a:t> (subjective)</a:t>
                      </a:r>
                      <a:endParaRPr lang="en-US" altLang="zh-TW" sz="18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5%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61116">
                <a:tc>
                  <a:txBody>
                    <a:bodyPr/>
                    <a:lstStyle/>
                    <a:p>
                      <a:r>
                        <a:rPr lang="en-US" altLang="zh-TW" sz="1800" b="0" dirty="0">
                          <a:latin typeface="+mn-lt"/>
                          <a:ea typeface="+mn-ea"/>
                        </a:rPr>
                        <a:t>Bonus </a:t>
                      </a:r>
                      <a:r>
                        <a:rPr lang="en-US" altLang="zh-TW" sz="1800" b="0" baseline="0" dirty="0">
                          <a:latin typeface="+mn-lt"/>
                          <a:ea typeface="+mn-ea"/>
                        </a:rPr>
                        <a:t>(describe on README.md)</a:t>
                      </a:r>
                      <a:endParaRPr lang="en-US" altLang="zh-TW" sz="18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15% </a:t>
                      </a:r>
                      <a:endParaRPr lang="zh-TW" altLang="en-US" sz="18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4110652"/>
                  </a:ext>
                </a:extLst>
              </a:tr>
            </a:tbl>
          </a:graphicData>
        </a:graphic>
      </p:graphicFrame>
      <p:sp>
        <p:nvSpPr>
          <p:cNvPr id="6" name="文字方塊 5"/>
          <p:cNvSpPr txBox="1"/>
          <p:nvPr/>
        </p:nvSpPr>
        <p:spPr>
          <a:xfrm>
            <a:off x="2618452" y="5949280"/>
            <a:ext cx="3907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/>
              <a:t>Total score is at most 110</a:t>
            </a:r>
            <a:endParaRPr lang="zh-TW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1469286266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B69DB9-7B59-48ED-A882-103A8656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Add permission to TA’s account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2936"/>
            <a:ext cx="9144000" cy="38466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702D7225-05F4-47EF-92AB-2232C3401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zh-TW" dirty="0"/>
              <a:t>Go project setting and select “Users and permissions”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7740352" y="3717032"/>
            <a:ext cx="1224136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27584" y="4596244"/>
            <a:ext cx="1728192" cy="36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666536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B69DB9-7B59-48ED-A882-103A8656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Add permission to TA’s account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702D7225-05F4-47EF-92AB-2232C3401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764904"/>
          </a:xfrm>
        </p:spPr>
        <p:txBody>
          <a:bodyPr>
            <a:normAutofit/>
          </a:bodyPr>
          <a:lstStyle/>
          <a:p>
            <a:r>
              <a:rPr lang="en-US" altLang="zh-TW" dirty="0"/>
              <a:t>Add </a:t>
            </a:r>
            <a:r>
              <a:rPr lang="en-US" altLang="zh-TW" b="1" dirty="0"/>
              <a:t>cgvlab711839@gmail.com</a:t>
            </a:r>
            <a:r>
              <a:rPr lang="en-US" altLang="zh-TW" dirty="0"/>
              <a:t> as editor to your project.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9040"/>
            <a:ext cx="9144000" cy="196889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812360" y="5013176"/>
            <a:ext cx="1224136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73413361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Reminder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400600"/>
          </a:xfrm>
        </p:spPr>
        <p:txBody>
          <a:bodyPr>
            <a:normAutofit fontScale="92500" lnSpcReduction="20000"/>
          </a:bodyPr>
          <a:lstStyle/>
          <a:p>
            <a:r>
              <a:rPr kumimoji="1" lang="en-US" altLang="zh-TW" sz="2200" dirty="0"/>
              <a:t>Deploy your web page to </a:t>
            </a:r>
            <a:r>
              <a:rPr kumimoji="1" lang="en-US" altLang="zh-TW" sz="2200" b="1" dirty="0"/>
              <a:t>Firebase page, </a:t>
            </a:r>
            <a:r>
              <a:rPr kumimoji="1" lang="en-US" altLang="zh-TW" sz="2200" dirty="0"/>
              <a:t>and ensure it works correctly.</a:t>
            </a:r>
          </a:p>
          <a:p>
            <a:r>
              <a:rPr lang="en-US" altLang="zh-TW" sz="2400" dirty="0"/>
              <a:t>Please add TA’s account to your Firebase project </a:t>
            </a:r>
          </a:p>
          <a:p>
            <a:r>
              <a:rPr kumimoji="1" lang="en-US" altLang="zh-TW" sz="2200" dirty="0"/>
              <a:t>Upload all source code to FTP. </a:t>
            </a:r>
          </a:p>
          <a:p>
            <a:pPr lvl="1"/>
            <a:r>
              <a:rPr kumimoji="1" lang="en-US" altLang="zh-TW" sz="2000" dirty="0"/>
              <a:t>.</a:t>
            </a:r>
            <a:r>
              <a:rPr kumimoji="1" lang="en-US" altLang="zh-TW" sz="1900" dirty="0"/>
              <a:t>html or .</a:t>
            </a:r>
            <a:r>
              <a:rPr kumimoji="1" lang="en-US" altLang="zh-TW" sz="1900" dirty="0" err="1"/>
              <a:t>css</a:t>
            </a:r>
            <a:r>
              <a:rPr kumimoji="1" lang="en-US" altLang="zh-TW" sz="1900" dirty="0"/>
              <a:t>, .</a:t>
            </a:r>
            <a:r>
              <a:rPr kumimoji="1" lang="en-US" altLang="zh-TW" sz="1900" dirty="0" err="1"/>
              <a:t>js</a:t>
            </a:r>
            <a:r>
              <a:rPr kumimoji="1" lang="en-US" altLang="zh-TW" sz="1900" dirty="0"/>
              <a:t>, </a:t>
            </a:r>
            <a:r>
              <a:rPr kumimoji="1" lang="en-US" altLang="zh-TW" sz="1900" b="1" dirty="0">
                <a:solidFill>
                  <a:srgbClr val="FF0000"/>
                </a:solidFill>
              </a:rPr>
              <a:t>.</a:t>
            </a:r>
            <a:r>
              <a:rPr kumimoji="1" lang="en-US" altLang="zh-TW" sz="1900" b="1" dirty="0" err="1">
                <a:solidFill>
                  <a:srgbClr val="FF0000"/>
                </a:solidFill>
              </a:rPr>
              <a:t>ts</a:t>
            </a:r>
            <a:r>
              <a:rPr kumimoji="1" lang="en-US" altLang="zh-TW" sz="1900" dirty="0"/>
              <a:t>, etc.</a:t>
            </a:r>
          </a:p>
          <a:p>
            <a:pPr lvl="1"/>
            <a:r>
              <a:rPr kumimoji="1" lang="en-US" altLang="zh-TW" sz="1900" dirty="0"/>
              <a:t>source files</a:t>
            </a:r>
          </a:p>
          <a:p>
            <a:pPr lvl="1"/>
            <a:r>
              <a:rPr kumimoji="1" lang="en-US" altLang="zh-TW" sz="1900" b="1" dirty="0">
                <a:solidFill>
                  <a:srgbClr val="FF0000"/>
                </a:solidFill>
              </a:rPr>
              <a:t>README.md</a:t>
            </a:r>
          </a:p>
          <a:p>
            <a:pPr lvl="1"/>
            <a:r>
              <a:rPr kumimoji="1" lang="en-US" altLang="zh-TW" sz="1900" dirty="0"/>
              <a:t>Zip all files into </a:t>
            </a:r>
            <a:r>
              <a:rPr kumimoji="1" lang="en-US" altLang="zh-TW" sz="1900" b="1" dirty="0">
                <a:solidFill>
                  <a:srgbClr val="FF0000"/>
                </a:solidFill>
              </a:rPr>
              <a:t>Assignment02_</a:t>
            </a:r>
            <a:r>
              <a:rPr kumimoji="1" lang="zh-TW" altLang="en-US" sz="1900" b="1" dirty="0">
                <a:solidFill>
                  <a:srgbClr val="FF0000"/>
                </a:solidFill>
              </a:rPr>
              <a:t>學號</a:t>
            </a:r>
            <a:r>
              <a:rPr kumimoji="1" lang="en-US" altLang="zh-TW" sz="1900" b="1" dirty="0">
                <a:solidFill>
                  <a:srgbClr val="FF0000"/>
                </a:solidFill>
              </a:rPr>
              <a:t>.zip</a:t>
            </a:r>
          </a:p>
          <a:p>
            <a:pPr marL="457200" lvl="1" indent="0">
              <a:buNone/>
            </a:pPr>
            <a:r>
              <a:rPr kumimoji="1" lang="en-US" altLang="zh-TW" sz="1900" dirty="0"/>
              <a:t>	(Ex: Assignment02_109062000.zip)</a:t>
            </a:r>
          </a:p>
          <a:p>
            <a:r>
              <a:rPr kumimoji="1" lang="en-US" altLang="zh-TW" sz="2200" dirty="0">
                <a:solidFill>
                  <a:srgbClr val="FF0000"/>
                </a:solidFill>
              </a:rPr>
              <a:t>FIRM deadline</a:t>
            </a:r>
            <a:r>
              <a:rPr kumimoji="1" lang="en-US" altLang="zh-TW" sz="2200">
                <a:solidFill>
                  <a:srgbClr val="FF0000"/>
                </a:solidFill>
              </a:rPr>
              <a:t>: 2022/05/22 </a:t>
            </a:r>
            <a:r>
              <a:rPr kumimoji="1" lang="en-US" altLang="zh-TW" sz="2200" dirty="0">
                <a:solidFill>
                  <a:srgbClr val="FF0000"/>
                </a:solidFill>
              </a:rPr>
              <a:t>23:59 (commit time)</a:t>
            </a:r>
          </a:p>
          <a:p>
            <a:r>
              <a:rPr kumimoji="1" lang="en-US" altLang="zh-TW" sz="2000" b="1" dirty="0"/>
              <a:t>MD5</a:t>
            </a:r>
            <a:r>
              <a:rPr kumimoji="1" lang="zh-TW" altLang="en-US" sz="2000" b="1" dirty="0"/>
              <a:t> </a:t>
            </a:r>
            <a:r>
              <a:rPr kumimoji="1" lang="en-US" altLang="zh-TW" sz="2000" b="1" dirty="0"/>
              <a:t>checksum</a:t>
            </a:r>
            <a:r>
              <a:rPr kumimoji="1" lang="zh-TW" altLang="en-US" sz="2000" b="1" dirty="0"/>
              <a:t> </a:t>
            </a:r>
            <a:r>
              <a:rPr kumimoji="1" lang="en-US" altLang="zh-TW" sz="2000" dirty="0"/>
              <a:t>(</a:t>
            </a:r>
            <a:r>
              <a:rPr kumimoji="1" lang="en-US" altLang="zh-TW" sz="2000" dirty="0">
                <a:solidFill>
                  <a:srgbClr val="FF0000"/>
                </a:solidFill>
              </a:rPr>
              <a:t>if you didn’t do this </a:t>
            </a:r>
            <a:r>
              <a:rPr kumimoji="1" lang="en-US" altLang="zh-TW" sz="2000" dirty="0">
                <a:solidFill>
                  <a:srgbClr val="FF0000"/>
                </a:solidFill>
                <a:sym typeface="Wingdings" pitchFamily="2" charset="2"/>
              </a:rPr>
              <a:t> </a:t>
            </a:r>
            <a:r>
              <a:rPr kumimoji="1" lang="en-US" altLang="zh-TW" sz="2000" b="1" dirty="0">
                <a:solidFill>
                  <a:srgbClr val="FF0000"/>
                </a:solidFill>
              </a:rPr>
              <a:t>-10%</a:t>
            </a:r>
            <a:r>
              <a:rPr kumimoji="1" lang="en-US" altLang="zh-TW" sz="2000" dirty="0"/>
              <a:t>)</a:t>
            </a:r>
            <a:endParaRPr kumimoji="1" lang="en-US" altLang="zh-TW" sz="2200" dirty="0">
              <a:solidFill>
                <a:srgbClr val="FF0000"/>
              </a:solidFill>
            </a:endParaRPr>
          </a:p>
          <a:p>
            <a:r>
              <a:rPr kumimoji="1" lang="en-US" altLang="zh-TW" sz="2200" dirty="0"/>
              <a:t>You will be </a:t>
            </a:r>
            <a:r>
              <a:rPr kumimoji="1" lang="en-US" altLang="zh-TW" sz="2200" b="1" dirty="0">
                <a:solidFill>
                  <a:srgbClr val="FF0000"/>
                </a:solidFill>
              </a:rPr>
              <a:t>graded ZERO </a:t>
            </a:r>
            <a:r>
              <a:rPr kumimoji="1" lang="en-US" altLang="zh-TW" sz="2200" dirty="0"/>
              <a:t>under one of the following conditions</a:t>
            </a:r>
          </a:p>
          <a:p>
            <a:pPr lvl="1"/>
            <a:r>
              <a:rPr kumimoji="1" lang="en-US" altLang="zh-TW" sz="1900" dirty="0">
                <a:solidFill>
                  <a:srgbClr val="FF0000"/>
                </a:solidFill>
              </a:rPr>
              <a:t>Missing the deadline, no matter what kind of reasons you have…</a:t>
            </a:r>
          </a:p>
          <a:p>
            <a:pPr lvl="1"/>
            <a:r>
              <a:rPr kumimoji="1" lang="en-US" altLang="zh-TW" sz="1900" dirty="0">
                <a:solidFill>
                  <a:srgbClr val="FF0000"/>
                </a:solidFill>
              </a:rPr>
              <a:t>Plagiarism</a:t>
            </a:r>
            <a:r>
              <a:rPr kumimoji="1" lang="zh-TW" altLang="en-US" sz="1900" dirty="0">
                <a:solidFill>
                  <a:srgbClr val="FF0000"/>
                </a:solidFill>
              </a:rPr>
              <a:t> </a:t>
            </a:r>
            <a:r>
              <a:rPr kumimoji="1" lang="en-US" altLang="zh-TW" sz="1900" dirty="0">
                <a:solidFill>
                  <a:srgbClr val="FF0000"/>
                </a:solidFill>
              </a:rPr>
              <a:t>(</a:t>
            </a:r>
            <a:r>
              <a:rPr kumimoji="1" lang="zh-CN" altLang="en-US" sz="1900" dirty="0">
                <a:solidFill>
                  <a:srgbClr val="FF0000"/>
                </a:solidFill>
              </a:rPr>
              <a:t>抄襲</a:t>
            </a:r>
            <a:r>
              <a:rPr kumimoji="1" lang="en-US" altLang="zh-TW" sz="1900" dirty="0">
                <a:solidFill>
                  <a:srgbClr val="FF0000"/>
                </a:solidFill>
              </a:rPr>
              <a:t>), both the plagiarist</a:t>
            </a:r>
            <a:r>
              <a:rPr kumimoji="1" lang="zh-TW" altLang="en-US" sz="1900" dirty="0">
                <a:solidFill>
                  <a:srgbClr val="FF0000"/>
                </a:solidFill>
              </a:rPr>
              <a:t> </a:t>
            </a:r>
            <a:r>
              <a:rPr kumimoji="1" lang="en-US" altLang="zh-TW" sz="1900" dirty="0">
                <a:solidFill>
                  <a:srgbClr val="FF0000"/>
                </a:solidFill>
              </a:rPr>
              <a:t>(</a:t>
            </a:r>
            <a:r>
              <a:rPr kumimoji="1" lang="zh-CN" altLang="en-US" sz="1900" dirty="0">
                <a:solidFill>
                  <a:srgbClr val="FF0000"/>
                </a:solidFill>
              </a:rPr>
              <a:t>抄襲者</a:t>
            </a:r>
            <a:r>
              <a:rPr kumimoji="1" lang="en-US" altLang="zh-TW" sz="1900" dirty="0">
                <a:solidFill>
                  <a:srgbClr val="FF0000"/>
                </a:solidFill>
              </a:rPr>
              <a:t>) and accomplice</a:t>
            </a:r>
            <a:r>
              <a:rPr kumimoji="1" lang="zh-TW" altLang="en-US" sz="1900" dirty="0">
                <a:solidFill>
                  <a:srgbClr val="FF0000"/>
                </a:solidFill>
              </a:rPr>
              <a:t> </a:t>
            </a:r>
            <a:r>
              <a:rPr kumimoji="1" lang="en-US" altLang="zh-TW" sz="1900" dirty="0">
                <a:solidFill>
                  <a:srgbClr val="FF0000"/>
                </a:solidFill>
              </a:rPr>
              <a:t>(</a:t>
            </a:r>
            <a:r>
              <a:rPr kumimoji="1" lang="zh-CN" altLang="en-US" sz="1900" dirty="0">
                <a:solidFill>
                  <a:srgbClr val="FF0000"/>
                </a:solidFill>
              </a:rPr>
              <a:t>被抄襲者</a:t>
            </a:r>
            <a:r>
              <a:rPr kumimoji="1" lang="en-US" altLang="zh-TW" sz="1900" dirty="0">
                <a:solidFill>
                  <a:srgbClr val="FF0000"/>
                </a:solidFill>
              </a:rPr>
              <a:t>) will be graded zero.</a:t>
            </a:r>
          </a:p>
          <a:p>
            <a:pPr lvl="1"/>
            <a:r>
              <a:rPr kumimoji="1" lang="en-US" altLang="zh-TW" sz="1900" dirty="0">
                <a:solidFill>
                  <a:srgbClr val="FF0000"/>
                </a:solidFill>
              </a:rPr>
              <a:t>Crashed program (e.g., 404 - Not Found)</a:t>
            </a:r>
          </a:p>
          <a:p>
            <a:pPr lvl="1"/>
            <a:r>
              <a:rPr kumimoji="1" lang="en-US" altLang="zh-TW" sz="1900" dirty="0">
                <a:solidFill>
                  <a:srgbClr val="FF0000"/>
                </a:solidFill>
              </a:rPr>
              <a:t>Not upload the source files</a:t>
            </a:r>
            <a:r>
              <a:rPr kumimoji="1" lang="zh-TW" altLang="en-US" sz="1900" dirty="0">
                <a:solidFill>
                  <a:srgbClr val="FF0000"/>
                </a:solidFill>
              </a:rPr>
              <a:t> </a:t>
            </a:r>
            <a:r>
              <a:rPr kumimoji="1" lang="en-US" altLang="zh-TW" sz="1900" dirty="0">
                <a:solidFill>
                  <a:srgbClr val="FF0000"/>
                </a:solidFill>
              </a:rPr>
              <a:t>to FTP</a:t>
            </a:r>
          </a:p>
          <a:p>
            <a:pPr lvl="1"/>
            <a:r>
              <a:rPr lang="en-US" altLang="zh-TW" sz="2000" dirty="0">
                <a:solidFill>
                  <a:srgbClr val="FF0000"/>
                </a:solidFill>
              </a:rPr>
              <a:t>Not add TA’s account to your Firebase project</a:t>
            </a:r>
          </a:p>
        </p:txBody>
      </p:sp>
    </p:spTree>
    <p:extLst>
      <p:ext uri="{BB962C8B-B14F-4D97-AF65-F5344CB8AC3E}">
        <p14:creationId xmlns:p14="http://schemas.microsoft.com/office/powerpoint/2010/main" val="1244231430"/>
      </p:ext>
    </p:extLst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作業繳交規則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035698"/>
          </a:xfrm>
        </p:spPr>
        <p:txBody>
          <a:bodyPr>
            <a:normAutofit fontScale="92500" lnSpcReduction="20000"/>
          </a:bodyPr>
          <a:lstStyle/>
          <a:p>
            <a:r>
              <a:rPr lang="zh-TW" altLang="en-US" dirty="0"/>
              <a:t>請</a:t>
            </a:r>
            <a:r>
              <a:rPr lang="zh-TW" altLang="en-US" b="1" dirty="0">
                <a:solidFill>
                  <a:srgbClr val="FF0000"/>
                </a:solidFill>
              </a:rPr>
              <a:t>務必</a:t>
            </a:r>
            <a:r>
              <a:rPr lang="zh-TW" altLang="en-US" dirty="0"/>
              <a:t>透過 </a:t>
            </a:r>
            <a:r>
              <a:rPr lang="en-US" altLang="zh-TW" dirty="0"/>
              <a:t>MD5</a:t>
            </a:r>
            <a:r>
              <a:rPr lang="zh-TW" altLang="en-US" dirty="0"/>
              <a:t> 獲得作業</a:t>
            </a:r>
            <a:r>
              <a:rPr lang="en-US" altLang="zh-TW" dirty="0"/>
              <a:t>checksum</a:t>
            </a:r>
            <a:r>
              <a:rPr lang="zh-TW" altLang="en-US" dirty="0"/>
              <a:t> 後填入 </a:t>
            </a:r>
            <a:r>
              <a:rPr lang="en-US" altLang="zh-TW" dirty="0"/>
              <a:t>google </a:t>
            </a:r>
            <a:r>
              <a:rPr lang="zh-TW" altLang="en-US" dirty="0"/>
              <a:t>表單。</a:t>
            </a:r>
            <a:endParaRPr lang="en-US" altLang="zh-TW" dirty="0"/>
          </a:p>
          <a:p>
            <a:r>
              <a:rPr lang="zh-TW" altLang="en-US" dirty="0"/>
              <a:t>如遇各種原因無法在作業期限前完成上傳，我們將比對 </a:t>
            </a:r>
            <a:r>
              <a:rPr lang="en-US" altLang="zh-TW" dirty="0"/>
              <a:t>checksum</a:t>
            </a:r>
            <a:r>
              <a:rPr lang="zh-TW" altLang="en-US" dirty="0"/>
              <a:t>。若 </a:t>
            </a:r>
            <a:r>
              <a:rPr lang="en-US" altLang="zh-TW" dirty="0"/>
              <a:t>checksum</a:t>
            </a:r>
            <a:r>
              <a:rPr lang="zh-TW" altLang="en-US" dirty="0"/>
              <a:t> 一致則不算遲交。</a:t>
            </a:r>
            <a:endParaRPr lang="en-US" altLang="zh-TW" dirty="0"/>
          </a:p>
          <a:p>
            <a:r>
              <a:rPr lang="zh-TW" altLang="en-US" dirty="0">
                <a:solidFill>
                  <a:srgbClr val="FF0000"/>
                </a:solidFill>
              </a:rPr>
              <a:t>繳交作業以</a:t>
            </a:r>
            <a:r>
              <a:rPr lang="en-US" altLang="zh-TW" dirty="0">
                <a:solidFill>
                  <a:srgbClr val="FF0000"/>
                </a:solidFill>
              </a:rPr>
              <a:t>MD5</a:t>
            </a:r>
            <a:r>
              <a:rPr lang="zh-TW" altLang="en-US" dirty="0">
                <a:solidFill>
                  <a:srgbClr val="FF0000"/>
                </a:solidFill>
              </a:rPr>
              <a:t>為主</a:t>
            </a:r>
            <a:r>
              <a:rPr lang="zh-TW" altLang="en-US" dirty="0"/>
              <a:t>，若有多個 </a:t>
            </a:r>
            <a:r>
              <a:rPr lang="en-US" altLang="zh-TW" dirty="0"/>
              <a:t>checksum</a:t>
            </a:r>
            <a:r>
              <a:rPr lang="zh-TW" altLang="en-US" dirty="0"/>
              <a:t> 則</a:t>
            </a:r>
            <a:r>
              <a:rPr lang="zh-TW" altLang="en-US" dirty="0">
                <a:solidFill>
                  <a:srgbClr val="FF0000"/>
                </a:solidFill>
              </a:rPr>
              <a:t>取時間最晚</a:t>
            </a:r>
            <a:r>
              <a:rPr lang="zh-TW" altLang="en-US" dirty="0"/>
              <a:t>的為主。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MD5 online generator</a:t>
            </a:r>
          </a:p>
          <a:p>
            <a:r>
              <a:rPr lang="en-US" altLang="zh-TW" dirty="0">
                <a:hlinkClick r:id="rId4"/>
              </a:rPr>
              <a:t>MD5</a:t>
            </a:r>
            <a:r>
              <a:rPr lang="zh-TW" altLang="en-US" dirty="0">
                <a:hlinkClick r:id="rId4"/>
              </a:rPr>
              <a:t> </a:t>
            </a:r>
            <a:r>
              <a:rPr lang="en-US" altLang="zh-TW" dirty="0">
                <a:hlinkClick r:id="rId4"/>
              </a:rPr>
              <a:t>checksum</a:t>
            </a:r>
            <a:r>
              <a:rPr lang="zh-TW" altLang="en-US" dirty="0">
                <a:hlinkClick r:id="rId4"/>
              </a:rPr>
              <a:t> 登記表單</a:t>
            </a:r>
            <a:endParaRPr lang="en-US" altLang="zh-TW" dirty="0"/>
          </a:p>
          <a:p>
            <a:r>
              <a:rPr lang="en-US" altLang="zh-TW" dirty="0">
                <a:hlinkClick r:id="rId5"/>
              </a:rPr>
              <a:t>MD5</a:t>
            </a:r>
            <a:r>
              <a:rPr lang="zh-TW" altLang="en-US" dirty="0">
                <a:hlinkClick r:id="rId5"/>
              </a:rPr>
              <a:t> </a:t>
            </a:r>
            <a:r>
              <a:rPr lang="en-US" altLang="zh-TW" dirty="0">
                <a:hlinkClick r:id="rId5"/>
              </a:rPr>
              <a:t>checksum</a:t>
            </a:r>
            <a:r>
              <a:rPr lang="zh-TW" altLang="en-US" dirty="0">
                <a:hlinkClick r:id="rId5"/>
              </a:rPr>
              <a:t> 登記查看</a:t>
            </a:r>
            <a:endParaRPr lang="en-US" altLang="zh-TW" dirty="0"/>
          </a:p>
          <a:p>
            <a:r>
              <a:rPr lang="en-US" altLang="zh-TW" dirty="0">
                <a:hlinkClick r:id="rId6"/>
              </a:rPr>
              <a:t>MD5</a:t>
            </a:r>
            <a:r>
              <a:rPr lang="zh-TW" altLang="en-US" dirty="0">
                <a:hlinkClick r:id="rId6"/>
              </a:rPr>
              <a:t> 使用方法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14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527990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作業繳交流程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501912"/>
            <a:ext cx="8229600" cy="498316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sz="2800" dirty="0"/>
              <a:t>請務必遵守以下規則：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將作業打包壓成</a:t>
            </a:r>
            <a:r>
              <a:rPr lang="en-US" altLang="zh-TW" sz="2800" dirty="0"/>
              <a:t>zip</a:t>
            </a:r>
            <a:r>
              <a:rPr lang="zh-TW" altLang="en-US" sz="2800" dirty="0"/>
              <a:t>檔，檔名格式以及打包內容以當次作業公告為主。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幫</a:t>
            </a:r>
            <a:r>
              <a:rPr lang="en-US" altLang="zh-TW" sz="2800" dirty="0"/>
              <a:t>zip</a:t>
            </a:r>
            <a:r>
              <a:rPr lang="zh-TW" altLang="en-US" sz="2800" dirty="0"/>
              <a:t>檔產生</a:t>
            </a:r>
            <a:r>
              <a:rPr lang="en-US" altLang="zh-TW" sz="2800" dirty="0"/>
              <a:t>MD5</a:t>
            </a:r>
            <a:r>
              <a:rPr lang="zh-TW" altLang="en-US" sz="2800" dirty="0"/>
              <a:t>，並填寫</a:t>
            </a:r>
            <a:r>
              <a:rPr lang="en-US" altLang="zh-TW" sz="2800" dirty="0"/>
              <a:t>google</a:t>
            </a:r>
            <a:r>
              <a:rPr lang="zh-TW" altLang="en-US" sz="2800" dirty="0"/>
              <a:t>表單。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將</a:t>
            </a:r>
            <a:r>
              <a:rPr lang="en-US" altLang="zh-TW" sz="2800" dirty="0"/>
              <a:t>zip</a:t>
            </a:r>
            <a:r>
              <a:rPr lang="zh-TW" altLang="en-US" sz="2800" dirty="0"/>
              <a:t>檔上傳</a:t>
            </a:r>
            <a:r>
              <a:rPr lang="en-US" altLang="zh-TW" sz="2800" dirty="0"/>
              <a:t>ftp</a:t>
            </a:r>
            <a:r>
              <a:rPr lang="zh-TW" altLang="en-US" sz="2800" dirty="0"/>
              <a:t>。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將</a:t>
            </a:r>
            <a:r>
              <a:rPr lang="en-US" altLang="zh-TW" sz="2800" dirty="0"/>
              <a:t>MD5</a:t>
            </a:r>
            <a:r>
              <a:rPr lang="zh-TW" altLang="en-US" sz="2800" dirty="0"/>
              <a:t>和網址繳交至</a:t>
            </a:r>
            <a:r>
              <a:rPr lang="en-US" altLang="zh-TW" sz="2800" dirty="0"/>
              <a:t>eeclass</a:t>
            </a:r>
            <a:r>
              <a:rPr lang="zh-TW" altLang="en-US" sz="2800" dirty="0"/>
              <a:t>。</a:t>
            </a:r>
            <a:endParaRPr lang="en-US" altLang="zh-TW" sz="2800" dirty="0"/>
          </a:p>
          <a:p>
            <a:pPr marL="0" indent="0" algn="ctr">
              <a:buNone/>
            </a:pPr>
            <a:endParaRPr lang="en-US" altLang="zh-TW" sz="40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zh-TW" altLang="en-US" sz="4000" b="1" dirty="0">
                <a:solidFill>
                  <a:srgbClr val="FF0000"/>
                </a:solidFill>
              </a:rPr>
              <a:t>若違反任何一項繳交作業</a:t>
            </a:r>
            <a:r>
              <a:rPr lang="en-US" altLang="zh-TW" sz="4000" b="1" dirty="0">
                <a:solidFill>
                  <a:srgbClr val="FF0000"/>
                </a:solidFill>
              </a:rPr>
              <a:t>SOP</a:t>
            </a:r>
            <a:r>
              <a:rPr lang="zh-TW" altLang="en-US" sz="4000" b="1" dirty="0">
                <a:solidFill>
                  <a:srgbClr val="FF0000"/>
                </a:solidFill>
              </a:rPr>
              <a:t>，</a:t>
            </a:r>
            <a:endParaRPr lang="en-US" altLang="zh-TW" sz="40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zh-TW" altLang="en-US" sz="4000" b="1" dirty="0">
                <a:solidFill>
                  <a:srgbClr val="FF0000"/>
                </a:solidFill>
              </a:rPr>
              <a:t>一律扣作業總分</a:t>
            </a:r>
            <a:r>
              <a:rPr lang="en-US" altLang="zh-TW" sz="4000" b="1" dirty="0">
                <a:solidFill>
                  <a:srgbClr val="FF0000"/>
                </a:solidFill>
              </a:rPr>
              <a:t>10</a:t>
            </a:r>
            <a:r>
              <a:rPr lang="zh-TW" altLang="en-US" sz="4000" b="1" dirty="0">
                <a:solidFill>
                  <a:srgbClr val="FF0000"/>
                </a:solidFill>
              </a:rPr>
              <a:t>分！！！</a:t>
            </a:r>
            <a:endParaRPr lang="en-US" altLang="zh-TW" sz="4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2400" b="1" dirty="0"/>
          </a:p>
          <a:p>
            <a:pPr marL="0" indent="0">
              <a:buNone/>
            </a:pPr>
            <a:r>
              <a:rPr lang="zh-TW" altLang="en-US" sz="2400" b="1" dirty="0"/>
              <a:t>貼心提醒：</a:t>
            </a:r>
            <a:r>
              <a:rPr lang="zh-TW" altLang="en-US" sz="2400" dirty="0"/>
              <a:t>請同學守護</a:t>
            </a:r>
            <a:r>
              <a:rPr lang="en-US" altLang="zh-TW" sz="2400" dirty="0"/>
              <a:t>zip</a:t>
            </a:r>
            <a:r>
              <a:rPr lang="zh-TW" altLang="en-US" sz="2400" dirty="0"/>
              <a:t>檔至作業成績公告或期末。</a:t>
            </a:r>
            <a:endParaRPr lang="en-US" altLang="zh-TW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463419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174340" y="1556792"/>
            <a:ext cx="8795320" cy="4525963"/>
          </a:xfrm>
        </p:spPr>
        <p:txBody>
          <a:bodyPr>
            <a:normAutofit/>
          </a:bodyPr>
          <a:lstStyle/>
          <a:p>
            <a:r>
              <a:rPr lang="en-US" altLang="zh-TW" sz="2800" dirty="0"/>
              <a:t>Complete a</a:t>
            </a:r>
            <a:r>
              <a:rPr lang="zh-TW" altLang="en-US" sz="2800" dirty="0"/>
              <a:t> </a:t>
            </a:r>
            <a:r>
              <a:rPr lang="en-US" altLang="zh-TW" sz="2800" b="1" dirty="0"/>
              <a:t>“Mario style game” </a:t>
            </a:r>
            <a:r>
              <a:rPr lang="en-US" altLang="zh-TW" sz="2800" dirty="0"/>
              <a:t>by </a:t>
            </a:r>
            <a:r>
              <a:rPr lang="en-US" altLang="zh-TW" sz="2800" b="1" dirty="0"/>
              <a:t>Cocos Creator. </a:t>
            </a:r>
          </a:p>
          <a:p>
            <a:r>
              <a:rPr lang="en-US" altLang="zh-TW" sz="2800" dirty="0"/>
              <a:t>You can use the materials TAs provide or download needed materials from some open source webpages to beautify the appearance.</a:t>
            </a:r>
          </a:p>
          <a:p>
            <a:r>
              <a:rPr kumimoji="1" lang="en-US" altLang="zh-TW" sz="2800" dirty="0"/>
              <a:t>Deploy your web game to </a:t>
            </a:r>
            <a:r>
              <a:rPr kumimoji="1" lang="en-US" altLang="zh-TW" sz="2800" b="1" dirty="0"/>
              <a:t>Firebase page, </a:t>
            </a:r>
            <a:r>
              <a:rPr kumimoji="1" lang="en-US" altLang="zh-TW" sz="2800" dirty="0"/>
              <a:t>and ensure it works correctly.</a:t>
            </a:r>
            <a:endParaRPr kumimoji="1" lang="en-US" altLang="zh-TW" sz="2400" dirty="0">
              <a:solidFill>
                <a:srgbClr val="0070C0"/>
              </a:solidFill>
            </a:endParaRPr>
          </a:p>
          <a:p>
            <a:r>
              <a:rPr lang="en-US" altLang="zh-TW" sz="2800" dirty="0"/>
              <a:t>Report which items you have done (items in scoring page) and describing other functions or feature in REABME.md.</a:t>
            </a:r>
          </a:p>
          <a:p>
            <a:endParaRPr lang="en-US" altLang="zh-TW" sz="2800" dirty="0"/>
          </a:p>
          <a:p>
            <a:endParaRPr lang="en-US" altLang="zh-TW" sz="2800" dirty="0"/>
          </a:p>
          <a:p>
            <a:pPr lvl="1"/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259309287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內容版面配置區 2">
            <a:extLst>
              <a:ext uri="{FF2B5EF4-FFF2-40B4-BE49-F238E27FC236}">
                <a16:creationId xmlns:a16="http://schemas.microsoft.com/office/drawing/2014/main" id="{872B37BB-3B07-4645-921E-C2B4269774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46909"/>
            <a:ext cx="8229600" cy="4853136"/>
          </a:xfrm>
        </p:spPr>
        <p:txBody>
          <a:bodyPr>
            <a:normAutofit/>
          </a:bodyPr>
          <a:lstStyle/>
          <a:p>
            <a:r>
              <a:rPr lang="en-US" altLang="zh-TW" dirty="0"/>
              <a:t>Example result</a:t>
            </a:r>
            <a:endParaRPr lang="zh-TW" altLang="en-US" dirty="0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Mario</a:t>
            </a:r>
            <a:endParaRPr lang="zh-TW" altLang="en-US" dirty="0"/>
          </a:p>
        </p:txBody>
      </p:sp>
      <p:pic>
        <p:nvPicPr>
          <p:cNvPr id="7" name="mario_demo">
            <a:hlinkClick r:id="" action="ppaction://media"/>
            <a:extLst>
              <a:ext uri="{FF2B5EF4-FFF2-40B4-BE49-F238E27FC236}">
                <a16:creationId xmlns:a16="http://schemas.microsoft.com/office/drawing/2014/main" id="{5846CCFB-802C-4075-8E4F-BC1579A3C0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19672" y="1772816"/>
            <a:ext cx="6103774" cy="4536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5981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23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400600"/>
          </a:xfrm>
        </p:spPr>
        <p:txBody>
          <a:bodyPr>
            <a:normAutofit fontScale="92500" lnSpcReduction="10000"/>
          </a:bodyPr>
          <a:lstStyle/>
          <a:p>
            <a:r>
              <a:rPr lang="en-US" altLang="zh-TW" b="1" dirty="0"/>
              <a:t>Membership Mechanism (10%)</a:t>
            </a:r>
          </a:p>
          <a:p>
            <a:pPr lvl="1"/>
            <a:r>
              <a:rPr lang="en-US" altLang="zh-TW" dirty="0">
                <a:highlight>
                  <a:srgbClr val="FFFF00"/>
                </a:highlight>
              </a:rPr>
              <a:t>Sign up (5%)</a:t>
            </a:r>
          </a:p>
          <a:p>
            <a:pPr lvl="1"/>
            <a:r>
              <a:rPr lang="en-US" altLang="zh-TW" dirty="0">
                <a:highlight>
                  <a:srgbClr val="FFFF00"/>
                </a:highlight>
              </a:rPr>
              <a:t>Log in</a:t>
            </a:r>
            <a:r>
              <a:rPr lang="zh-TW" altLang="en-US" dirty="0">
                <a:highlight>
                  <a:srgbClr val="FFFF00"/>
                </a:highlight>
              </a:rPr>
              <a:t> </a:t>
            </a:r>
            <a:r>
              <a:rPr lang="en-US" altLang="zh-TW" dirty="0">
                <a:highlight>
                  <a:srgbClr val="FFFF00"/>
                </a:highlight>
              </a:rPr>
              <a:t>(5%)</a:t>
            </a:r>
          </a:p>
          <a:p>
            <a:pPr lvl="1"/>
            <a:r>
              <a:rPr lang="en-US" altLang="zh-TW" dirty="0">
                <a:solidFill>
                  <a:srgbClr val="FF0000"/>
                </a:solidFill>
                <a:highlight>
                  <a:srgbClr val="FFFF00"/>
                </a:highlight>
              </a:rPr>
              <a:t>You need to use Firebase to record users information (e.g., life, score…) instead of storing at localhost</a:t>
            </a:r>
          </a:p>
          <a:p>
            <a:r>
              <a:rPr lang="en-US" altLang="zh-TW" b="1" dirty="0"/>
              <a:t>Complete Game Process (5%)</a:t>
            </a:r>
          </a:p>
          <a:p>
            <a:pPr lvl="1"/>
            <a:r>
              <a:rPr lang="en-US" altLang="zh-TW" dirty="0">
                <a:highlight>
                  <a:srgbClr val="FFFF00"/>
                </a:highlight>
              </a:rPr>
              <a:t>Start menu</a:t>
            </a:r>
          </a:p>
          <a:p>
            <a:pPr lvl="1"/>
            <a:r>
              <a:rPr lang="en-US" altLang="zh-TW" dirty="0">
                <a:highlight>
                  <a:srgbClr val="FFFF00"/>
                </a:highlight>
              </a:rPr>
              <a:t>Level select</a:t>
            </a:r>
          </a:p>
          <a:p>
            <a:pPr lvl="1"/>
            <a:r>
              <a:rPr lang="en-US" altLang="zh-TW" dirty="0"/>
              <a:t>Game view(including game start / game over)</a:t>
            </a:r>
          </a:p>
          <a:p>
            <a:pPr lvl="1"/>
            <a:r>
              <a:rPr lang="en-US" altLang="zh-TW" dirty="0"/>
              <a:t>You need to control the game process according to current game &amp; player status</a:t>
            </a:r>
          </a:p>
        </p:txBody>
      </p:sp>
    </p:spTree>
    <p:extLst>
      <p:ext uri="{BB962C8B-B14F-4D97-AF65-F5344CB8AC3E}">
        <p14:creationId xmlns:p14="http://schemas.microsoft.com/office/powerpoint/2010/main" val="2837452531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400600"/>
          </a:xfrm>
        </p:spPr>
        <p:txBody>
          <a:bodyPr>
            <a:normAutofit/>
          </a:bodyPr>
          <a:lstStyle/>
          <a:p>
            <a:r>
              <a:rPr lang="en-US" altLang="zh-TW" b="1" dirty="0"/>
              <a:t>Basic Rules (45%)</a:t>
            </a:r>
          </a:p>
          <a:p>
            <a:pPr lvl="1"/>
            <a:r>
              <a:rPr lang="en-US" altLang="zh-TW" dirty="0"/>
              <a:t>World Map: (5%)</a:t>
            </a:r>
          </a:p>
          <a:p>
            <a:pPr lvl="2"/>
            <a:r>
              <a:rPr lang="en-US" altLang="zh-TW" dirty="0"/>
              <a:t>The world must have </a:t>
            </a:r>
            <a:r>
              <a:rPr lang="en-US" altLang="zh-TW" b="1" dirty="0"/>
              <a:t>correct physics properties</a:t>
            </a:r>
            <a:r>
              <a:rPr lang="en-US" altLang="zh-TW" dirty="0"/>
              <a:t>, Ex: objects fall due to gravity, two different objects should collide with each other correctly, etc.</a:t>
            </a:r>
          </a:p>
          <a:p>
            <a:pPr lvl="2"/>
            <a:r>
              <a:rPr lang="en-US" altLang="zh-TW" dirty="0"/>
              <a:t>Background &amp; Camera should </a:t>
            </a:r>
            <a:r>
              <a:rPr lang="en-US" altLang="zh-TW" b="1" dirty="0"/>
              <a:t>move according to the player’s position</a:t>
            </a:r>
            <a:r>
              <a:rPr lang="en-US" altLang="zh-TW" dirty="0"/>
              <a:t>.</a:t>
            </a:r>
          </a:p>
          <a:p>
            <a:pPr lvl="2"/>
            <a:r>
              <a:rPr lang="en-US" altLang="zh-TW" dirty="0"/>
              <a:t>At least </a:t>
            </a:r>
            <a:r>
              <a:rPr lang="en-US" altLang="zh-TW" b="1" dirty="0"/>
              <a:t>two</a:t>
            </a:r>
            <a:r>
              <a:rPr lang="en-US" altLang="zh-TW" dirty="0"/>
              <a:t> different world maps.</a:t>
            </a:r>
          </a:p>
          <a:p>
            <a:pPr lvl="1"/>
            <a:r>
              <a:rPr lang="en-US" altLang="zh-TW" dirty="0"/>
              <a:t>Level Design:</a:t>
            </a:r>
            <a:r>
              <a:rPr lang="zh-TW" altLang="en-US" dirty="0"/>
              <a:t> </a:t>
            </a:r>
            <a:r>
              <a:rPr lang="en-US" altLang="zh-TW" dirty="0"/>
              <a:t>(5%)</a:t>
            </a:r>
          </a:p>
          <a:p>
            <a:pPr lvl="2"/>
            <a:r>
              <a:rPr lang="en-US" altLang="zh-TW" dirty="0"/>
              <a:t>The scene should have “</a:t>
            </a:r>
            <a:r>
              <a:rPr lang="en-US" altLang="zh-TW" b="1" dirty="0"/>
              <a:t>Static</a:t>
            </a:r>
            <a:r>
              <a:rPr lang="en-US" altLang="zh-TW" dirty="0"/>
              <a:t>”</a:t>
            </a:r>
            <a:r>
              <a:rPr lang="zh-TW" altLang="en-US" dirty="0"/>
              <a:t> </a:t>
            </a:r>
            <a:r>
              <a:rPr lang="en-US" altLang="zh-TW" dirty="0"/>
              <a:t>wall</a:t>
            </a:r>
          </a:p>
          <a:p>
            <a:pPr lvl="2"/>
            <a:r>
              <a:rPr lang="en-US" altLang="zh-TW" dirty="0"/>
              <a:t>The scene should include question blocks which can </a:t>
            </a:r>
            <a:r>
              <a:rPr lang="en-US" altLang="zh-TW" b="1" dirty="0"/>
              <a:t>interact with the player</a:t>
            </a:r>
          </a:p>
          <a:p>
            <a:pPr lvl="2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1313443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400600"/>
          </a:xfrm>
        </p:spPr>
        <p:txBody>
          <a:bodyPr>
            <a:normAutofit/>
          </a:bodyPr>
          <a:lstStyle/>
          <a:p>
            <a:r>
              <a:rPr lang="en-US" altLang="zh-TW" b="1" dirty="0"/>
              <a:t>Basic Rules (45%)</a:t>
            </a:r>
          </a:p>
          <a:p>
            <a:pPr lvl="1"/>
            <a:r>
              <a:rPr lang="en-US" altLang="zh-TW" dirty="0"/>
              <a:t>Player: (15%)</a:t>
            </a:r>
          </a:p>
          <a:p>
            <a:pPr lvl="2"/>
            <a:r>
              <a:rPr lang="en-US" altLang="zh-TW" dirty="0"/>
              <a:t>Player should have correct physics properties.</a:t>
            </a:r>
          </a:p>
          <a:p>
            <a:pPr lvl="2"/>
            <a:r>
              <a:rPr lang="en-US" altLang="zh-TW" dirty="0"/>
              <a:t>User can control the player to </a:t>
            </a:r>
            <a:r>
              <a:rPr lang="en-US" altLang="zh-TW" b="1" dirty="0"/>
              <a:t>move and jump </a:t>
            </a:r>
            <a:r>
              <a:rPr lang="en-US" altLang="zh-TW" dirty="0"/>
              <a:t>by keyboard.</a:t>
            </a:r>
          </a:p>
          <a:p>
            <a:pPr lvl="2"/>
            <a:r>
              <a:rPr lang="en-US" altLang="zh-TW" dirty="0"/>
              <a:t>When player touches enemies or be attacked by enemies, it will get hurt or the number of its life will decrease.</a:t>
            </a:r>
          </a:p>
          <a:p>
            <a:pPr lvl="2"/>
            <a:r>
              <a:rPr lang="en-US" altLang="zh-TW" dirty="0"/>
              <a:t>When player get out of the bounds, the number of its life will decrease.</a:t>
            </a:r>
          </a:p>
          <a:p>
            <a:pPr lvl="2"/>
            <a:r>
              <a:rPr lang="en-US" altLang="zh-TW" dirty="0"/>
              <a:t>When player dies, it can reborn at the initial position.</a:t>
            </a:r>
          </a:p>
          <a:p>
            <a:pPr lvl="2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75123788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5400600"/>
          </a:xfrm>
        </p:spPr>
        <p:txBody>
          <a:bodyPr>
            <a:normAutofit/>
          </a:bodyPr>
          <a:lstStyle/>
          <a:p>
            <a:r>
              <a:rPr lang="en-US" altLang="zh-TW" b="1" dirty="0"/>
              <a:t>Basic Rules (45%)</a:t>
            </a:r>
          </a:p>
          <a:p>
            <a:pPr lvl="1"/>
            <a:r>
              <a:rPr lang="en-US" altLang="zh-TW" dirty="0"/>
              <a:t>Enemies: (15%)</a:t>
            </a:r>
          </a:p>
          <a:p>
            <a:pPr lvl="2"/>
            <a:r>
              <a:rPr lang="en-US" altLang="zh-TW" dirty="0"/>
              <a:t>Enemies should have correct physics properties.</a:t>
            </a:r>
          </a:p>
          <a:p>
            <a:pPr lvl="2"/>
            <a:r>
              <a:rPr lang="en-US" altLang="zh-TW" dirty="0"/>
              <a:t>At least two different types of enemies.</a:t>
            </a:r>
          </a:p>
          <a:p>
            <a:pPr lvl="2"/>
            <a:r>
              <a:rPr lang="en-US" altLang="zh-TW" dirty="0"/>
              <a:t>There must be </a:t>
            </a:r>
            <a:r>
              <a:rPr lang="en-US" altLang="zh-TW" b="1" dirty="0"/>
              <a:t>significant difference</a:t>
            </a:r>
            <a:r>
              <a:rPr lang="en-US" altLang="zh-TW" dirty="0"/>
              <a:t> between different types of enemies.</a:t>
            </a:r>
          </a:p>
          <a:p>
            <a:pPr lvl="2"/>
            <a:r>
              <a:rPr lang="en-US" altLang="zh-TW" dirty="0"/>
              <a:t>Only when player hits on their heads can kill them.</a:t>
            </a:r>
          </a:p>
          <a:p>
            <a:pPr lvl="1"/>
            <a:r>
              <a:rPr lang="en-US" altLang="zh-TW" dirty="0"/>
              <a:t>Question Blocks: (5%)</a:t>
            </a:r>
          </a:p>
          <a:p>
            <a:pPr lvl="2"/>
            <a:r>
              <a:rPr lang="en-US" altLang="zh-TW" dirty="0"/>
              <a:t>At least </a:t>
            </a:r>
            <a:r>
              <a:rPr lang="en-US" altLang="zh-TW" b="1" dirty="0"/>
              <a:t>two</a:t>
            </a:r>
            <a:r>
              <a:rPr lang="en-US" altLang="zh-TW" dirty="0"/>
              <a:t> different types of blocks.</a:t>
            </a:r>
          </a:p>
          <a:p>
            <a:pPr lvl="2"/>
            <a:r>
              <a:rPr lang="en-US" altLang="zh-TW" dirty="0"/>
              <a:t>Blocks can interact with player correctly.</a:t>
            </a:r>
          </a:p>
          <a:p>
            <a:pPr lvl="2"/>
            <a:endParaRPr lang="en-US" altLang="zh-TW" dirty="0"/>
          </a:p>
          <a:p>
            <a:pPr lvl="2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93194528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90976" y="1268760"/>
            <a:ext cx="8362047" cy="5472608"/>
          </a:xfrm>
        </p:spPr>
        <p:txBody>
          <a:bodyPr>
            <a:normAutofit fontScale="85000" lnSpcReduction="20000"/>
          </a:bodyPr>
          <a:lstStyle/>
          <a:p>
            <a:r>
              <a:rPr lang="en-US" altLang="zh-TW" b="1" dirty="0"/>
              <a:t>Animations (10%)</a:t>
            </a:r>
          </a:p>
          <a:p>
            <a:pPr lvl="1"/>
            <a:r>
              <a:rPr lang="en-US" altLang="zh-TW" sz="2600" dirty="0"/>
              <a:t>Player has walk &amp; jump animations (5%)</a:t>
            </a:r>
          </a:p>
          <a:p>
            <a:pPr lvl="1"/>
            <a:r>
              <a:rPr lang="en-US" altLang="zh-TW" sz="2600" dirty="0"/>
              <a:t>Enemies Animation (each for 2%, up to 5%)</a:t>
            </a:r>
          </a:p>
          <a:p>
            <a:r>
              <a:rPr lang="en-US" altLang="zh-TW" b="1" dirty="0"/>
              <a:t>Sound Effects (10%)</a:t>
            </a:r>
          </a:p>
          <a:p>
            <a:pPr lvl="1"/>
            <a:r>
              <a:rPr lang="en-US" altLang="zh-TW" sz="2600" dirty="0"/>
              <a:t>At least one BGM (2%)</a:t>
            </a:r>
          </a:p>
          <a:p>
            <a:pPr lvl="1"/>
            <a:r>
              <a:rPr lang="en-US" altLang="zh-TW" sz="2600" dirty="0"/>
              <a:t>Player Jump &amp; die sound effects</a:t>
            </a:r>
            <a:r>
              <a:rPr lang="en-US" altLang="zh-TW" sz="2600" b="1" dirty="0"/>
              <a:t> </a:t>
            </a:r>
            <a:r>
              <a:rPr lang="en-US" altLang="zh-TW" sz="2600" dirty="0"/>
              <a:t>(3%)</a:t>
            </a:r>
          </a:p>
          <a:p>
            <a:pPr lvl="1"/>
            <a:r>
              <a:rPr lang="en-US" altLang="zh-TW" sz="2600" dirty="0"/>
              <a:t>Additional sound effects (each for 1%, up to 5%)</a:t>
            </a:r>
          </a:p>
          <a:p>
            <a:pPr lvl="1"/>
            <a:r>
              <a:rPr lang="en-US" altLang="zh-TW" sz="2600" b="1" dirty="0"/>
              <a:t>All sound effects can’t stop BGM</a:t>
            </a:r>
          </a:p>
          <a:p>
            <a:r>
              <a:rPr lang="en-US" altLang="zh-TW" b="1" dirty="0"/>
              <a:t>UI (10%)</a:t>
            </a:r>
          </a:p>
          <a:p>
            <a:pPr lvl="1"/>
            <a:r>
              <a:rPr lang="en-US" altLang="zh-TW" sz="2600" dirty="0"/>
              <a:t>Player life(the number of life must be able to read &amp; write on firebase) (3%)</a:t>
            </a:r>
          </a:p>
          <a:p>
            <a:pPr lvl="1"/>
            <a:r>
              <a:rPr lang="en-US" altLang="zh-TW" sz="2600" dirty="0"/>
              <a:t>Player score(the score must be able to read &amp; write on firebase)  (5%)</a:t>
            </a:r>
          </a:p>
          <a:p>
            <a:pPr lvl="1"/>
            <a:r>
              <a:rPr lang="en-US" altLang="zh-TW" sz="2600" dirty="0"/>
              <a:t>Timer (2%)</a:t>
            </a:r>
          </a:p>
          <a:p>
            <a:r>
              <a:rPr lang="en-US" altLang="zh-TW" b="1" dirty="0"/>
              <a:t>Appearance</a:t>
            </a:r>
            <a:r>
              <a:rPr lang="en-US" altLang="zh-TW" dirty="0"/>
              <a:t>(subjective) (5%)</a:t>
            </a:r>
            <a:endParaRPr lang="en-US" altLang="zh-TW" b="1" dirty="0"/>
          </a:p>
          <a:p>
            <a:endParaRPr lang="zh-TW" altLang="en-US" b="1" dirty="0"/>
          </a:p>
        </p:txBody>
      </p:sp>
    </p:spTree>
    <p:extLst>
      <p:ext uri="{BB962C8B-B14F-4D97-AF65-F5344CB8AC3E}">
        <p14:creationId xmlns:p14="http://schemas.microsoft.com/office/powerpoint/2010/main" val="3733202298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79512" y="1600200"/>
            <a:ext cx="8784976" cy="4525963"/>
          </a:xfrm>
        </p:spPr>
        <p:txBody>
          <a:bodyPr>
            <a:normAutofit/>
          </a:bodyPr>
          <a:lstStyle/>
          <a:p>
            <a:r>
              <a:rPr lang="en-US" altLang="zh-TW" b="1" dirty="0"/>
              <a:t>Bonus (At most 15%)</a:t>
            </a:r>
          </a:p>
          <a:p>
            <a:pPr lvl="1"/>
            <a:r>
              <a:rPr lang="en-US" altLang="zh-TW" dirty="0"/>
              <a:t>Leaderboard (5%)</a:t>
            </a:r>
          </a:p>
          <a:p>
            <a:pPr lvl="1"/>
            <a:r>
              <a:rPr lang="en-US" altLang="zh-TW" dirty="0"/>
              <a:t>Multi-player game</a:t>
            </a:r>
          </a:p>
          <a:p>
            <a:pPr lvl="2"/>
            <a:r>
              <a:rPr lang="en-US" altLang="zh-TW" dirty="0"/>
              <a:t>Set up another backend server for online version</a:t>
            </a:r>
            <a:r>
              <a:rPr lang="zh-TW" altLang="en-US" dirty="0"/>
              <a:t> </a:t>
            </a:r>
            <a:r>
              <a:rPr lang="en-US" altLang="zh-TW" dirty="0"/>
              <a:t>(15%) </a:t>
            </a:r>
          </a:p>
          <a:p>
            <a:pPr lvl="2"/>
            <a:r>
              <a:rPr lang="en-US" altLang="zh-TW" dirty="0"/>
              <a:t>Offline version (5%)</a:t>
            </a:r>
          </a:p>
          <a:p>
            <a:pPr lvl="1"/>
            <a:r>
              <a:rPr lang="en-US" altLang="zh-TW" dirty="0"/>
              <a:t>Others?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75912538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ourse_PPTX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38100" cap="sq">
          <a:solidFill>
            <a:srgbClr val="FF0000"/>
          </a:solidFill>
          <a:round/>
        </a:ln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</a:objectDefaults>
  <a:extraClrSchemeLst/>
  <a:extLst>
    <a:ext uri="{05A4C25C-085E-4340-85A3-A5531E510DB2}">
      <thm15:themeFamily xmlns:thm15="http://schemas.microsoft.com/office/thememl/2012/main" name="簡報5" id="{0BEFD3DD-8257-CC49-A72F-66F904296101}" vid="{352BCE09-1A75-9E41-8EDD-0FBD23D4AD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DB293D44-CF12-42FB-A90A-456DFC87D2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Course_PPTX_Template</Template>
  <TotalTime>2347</TotalTime>
  <Words>963</Words>
  <Application>Microsoft Office PowerPoint</Application>
  <PresentationFormat>如螢幕大小 (4:3)</PresentationFormat>
  <Paragraphs>135</Paragraphs>
  <Slides>15</Slides>
  <Notes>5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15</vt:i4>
      </vt:variant>
    </vt:vector>
  </HeadingPairs>
  <TitlesOfParts>
    <vt:vector size="21" baseType="lpstr">
      <vt:lpstr>Stencil Std</vt:lpstr>
      <vt:lpstr>標楷體</vt:lpstr>
      <vt:lpstr>微軟正黑體</vt:lpstr>
      <vt:lpstr>Arial</vt:lpstr>
      <vt:lpstr>Calibri</vt:lpstr>
      <vt:lpstr>Course_PPTX_Theme</vt:lpstr>
      <vt:lpstr>Assignment 02 Web Mario</vt:lpstr>
      <vt:lpstr>Goal</vt:lpstr>
      <vt:lpstr>Mario</vt:lpstr>
      <vt:lpstr>Scoring</vt:lpstr>
      <vt:lpstr>Scoring</vt:lpstr>
      <vt:lpstr>Scoring</vt:lpstr>
      <vt:lpstr>Scoring</vt:lpstr>
      <vt:lpstr>Scoring</vt:lpstr>
      <vt:lpstr>Scoring</vt:lpstr>
      <vt:lpstr>Scoring</vt:lpstr>
      <vt:lpstr>Add permission to TA’s account</vt:lpstr>
      <vt:lpstr>Add permission to TA’s account</vt:lpstr>
      <vt:lpstr>Reminder</vt:lpstr>
      <vt:lpstr>作業繳交規則</vt:lpstr>
      <vt:lpstr>作業繳交流程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Website with GitLab Pages</dc:title>
  <dc:creator>Roger Luo</dc:creator>
  <cp:lastModifiedBy>何家儀</cp:lastModifiedBy>
  <cp:revision>202</cp:revision>
  <cp:lastPrinted>1601-01-01T00:00:00Z</cp:lastPrinted>
  <dcterms:created xsi:type="dcterms:W3CDTF">2018-01-25T06:12:58Z</dcterms:created>
  <dcterms:modified xsi:type="dcterms:W3CDTF">2022-05-18T06:36:12Z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TC062560581033</vt:lpwstr>
  </property>
</Properties>
</file>

<file path=docProps/thumbnail.jpeg>
</file>